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4" r:id="rId8"/>
    <p:sldId id="263" r:id="rId9"/>
    <p:sldId id="262"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accent2">
        <a:lumMod val="20000"/>
        <a:lumOff val="80000"/>
      </a:schemeClr>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0" autoAdjust="0"/>
    <p:restoredTop sz="94660"/>
  </p:normalViewPr>
  <p:slideViewPr>
    <p:cSldViewPr snapToGrid="0">
      <p:cViewPr varScale="1">
        <p:scale>
          <a:sx n="46" d="100"/>
          <a:sy n="46" d="100"/>
        </p:scale>
        <p:origin x="58" y="9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ru-RU" smtClean="0"/>
              <a:t>Образец заголовка</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9/20/2020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ru-RU" smtClean="0"/>
              <a:t>Вставка рисунка</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9/20/2020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9/20/2020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9/20/2020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9/20/2020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48A87A34-81AB-432B-8DAE-1953F412C126}" type="datetimeFigureOut">
              <a:rPr lang="en-US" dirty="0"/>
              <a:t>9/20/2020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48A87A34-81AB-432B-8DAE-1953F412C126}" type="datetimeFigureOut">
              <a:rPr lang="en-US" dirty="0"/>
              <a:t>9/20/2020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dirty="0"/>
              <a:t>9/20/2020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41410" y="3073397"/>
            <a:ext cx="4878391" cy="271780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3073397"/>
            <a:ext cx="4875210" cy="271780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9/20/2020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9/20/2020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9/20/2020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29351" y="1122363"/>
            <a:ext cx="8791575" cy="786648"/>
          </a:xfrm>
          <a:noFill/>
        </p:spPr>
        <p:txBody>
          <a:bodyPr>
            <a:normAutofit fontScale="90000"/>
          </a:bodyPr>
          <a:lstStyle/>
          <a:p>
            <a:pPr algn="ctr"/>
            <a:r>
              <a:rPr lang="kk-KZ" dirty="0" smtClean="0">
                <a:solidFill>
                  <a:schemeClr val="accent2">
                    <a:lumMod val="40000"/>
                    <a:lumOff val="60000"/>
                  </a:schemeClr>
                </a:solidFill>
              </a:rPr>
              <a:t> </a:t>
            </a:r>
            <a:r>
              <a:rPr lang="kk-KZ" dirty="0" smtClean="0">
                <a:solidFill>
                  <a:schemeClr val="bg2"/>
                </a:solidFill>
              </a:rPr>
              <a:t/>
            </a:r>
            <a:br>
              <a:rPr lang="kk-KZ" dirty="0" smtClean="0">
                <a:solidFill>
                  <a:schemeClr val="bg2"/>
                </a:solidFill>
              </a:rPr>
            </a:br>
            <a:r>
              <a:rPr lang="kk-KZ" sz="2700" dirty="0" smtClean="0">
                <a:solidFill>
                  <a:schemeClr val="bg2"/>
                </a:solidFill>
              </a:rPr>
              <a:t>2 - ДӘРІС </a:t>
            </a:r>
            <a:endParaRPr lang="ru-RU" sz="2700" dirty="0">
              <a:solidFill>
                <a:schemeClr val="bg2"/>
              </a:solidFill>
            </a:endParaRPr>
          </a:p>
        </p:txBody>
      </p:sp>
      <p:sp>
        <p:nvSpPr>
          <p:cNvPr id="3" name="Подзаголовок 2"/>
          <p:cNvSpPr>
            <a:spLocks noGrp="1"/>
          </p:cNvSpPr>
          <p:nvPr>
            <p:ph type="subTitle" idx="1"/>
          </p:nvPr>
        </p:nvSpPr>
        <p:spPr>
          <a:xfrm>
            <a:off x="1571624" y="2398879"/>
            <a:ext cx="10475997" cy="3472531"/>
          </a:xfrm>
        </p:spPr>
        <p:txBody>
          <a:bodyPr>
            <a:normAutofit/>
          </a:bodyPr>
          <a:lstStyle/>
          <a:p>
            <a:r>
              <a:rPr lang="kk-KZ" sz="4400" cap="none" dirty="0" smtClean="0">
                <a:solidFill>
                  <a:srgbClr val="C00000"/>
                </a:solidFill>
                <a:latin typeface="Times New Roman" panose="02020603050405020304" pitchFamily="18" charset="0"/>
                <a:cs typeface="Times New Roman" panose="02020603050405020304" pitchFamily="18" charset="0"/>
              </a:rPr>
              <a:t>Тақырып: </a:t>
            </a:r>
            <a:r>
              <a:rPr lang="kk-KZ" sz="4400" dirty="0" smtClean="0">
                <a:solidFill>
                  <a:srgbClr val="C00000"/>
                </a:solidFill>
                <a:latin typeface="Times New Roman" panose="02020603050405020304" pitchFamily="18" charset="0"/>
                <a:cs typeface="Times New Roman" panose="02020603050405020304" pitchFamily="18" charset="0"/>
              </a:rPr>
              <a:t>Лингвостилистика </a:t>
            </a:r>
            <a:r>
              <a:rPr lang="kk-KZ" sz="4400" dirty="0">
                <a:solidFill>
                  <a:srgbClr val="C00000"/>
                </a:solidFill>
                <a:latin typeface="Times New Roman" panose="02020603050405020304" pitchFamily="18" charset="0"/>
                <a:cs typeface="Times New Roman" panose="02020603050405020304" pitchFamily="18" charset="0"/>
              </a:rPr>
              <a:t>және </a:t>
            </a:r>
            <a:r>
              <a:rPr lang="kk-KZ" sz="4400" dirty="0" err="1">
                <a:solidFill>
                  <a:srgbClr val="C00000"/>
                </a:solidFill>
                <a:latin typeface="Times New Roman" panose="02020603050405020304" pitchFamily="18" charset="0"/>
                <a:cs typeface="Times New Roman" panose="02020603050405020304" pitchFamily="18" charset="0"/>
              </a:rPr>
              <a:t>лингвопоэтика</a:t>
            </a:r>
            <a:r>
              <a:rPr lang="kk-KZ" sz="4400" dirty="0" smtClean="0">
                <a:solidFill>
                  <a:srgbClr val="C00000"/>
                </a:solidFill>
                <a:latin typeface="Times New Roman" panose="02020603050405020304" pitchFamily="18" charset="0"/>
                <a:cs typeface="Times New Roman" panose="02020603050405020304" pitchFamily="18" charset="0"/>
              </a:rPr>
              <a:t>.</a:t>
            </a:r>
            <a:r>
              <a:rPr lang="kk-KZ" sz="1800" dirty="0" smtClean="0">
                <a:solidFill>
                  <a:srgbClr val="C00000"/>
                </a:solidFill>
                <a:latin typeface="Times New Roman" panose="02020603050405020304" pitchFamily="18" charset="0"/>
                <a:cs typeface="Times New Roman" panose="02020603050405020304" pitchFamily="18" charset="0"/>
              </a:rPr>
              <a:t>.</a:t>
            </a:r>
            <a:endParaRPr lang="ru-RU" sz="1800" dirty="0">
              <a:solidFill>
                <a:srgbClr val="C00000"/>
              </a:solidFill>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0" y="432440"/>
            <a:ext cx="5342021" cy="584775"/>
          </a:xfrm>
          <a:prstGeom prst="rect">
            <a:avLst/>
          </a:prstGeom>
        </p:spPr>
        <p:txBody>
          <a:bodyPr wrap="square">
            <a:spAutoFit/>
          </a:bodyPr>
          <a:lstStyle/>
          <a:p>
            <a:r>
              <a:rPr lang="kk-KZ" sz="3200" dirty="0">
                <a:solidFill>
                  <a:schemeClr val="bg2"/>
                </a:solidFill>
              </a:rPr>
              <a:t>Лингвопоэтика негіздері </a:t>
            </a:r>
            <a:endParaRPr lang="ru-RU" sz="3200" dirty="0"/>
          </a:p>
        </p:txBody>
      </p:sp>
    </p:spTree>
    <p:extLst>
      <p:ext uri="{BB962C8B-B14F-4D97-AF65-F5344CB8AC3E}">
        <p14:creationId xmlns:p14="http://schemas.microsoft.com/office/powerpoint/2010/main" val="2332875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alpha val="77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76424" y="1122362"/>
            <a:ext cx="9312507" cy="4872037"/>
          </a:xfrm>
        </p:spPr>
        <p:txBody>
          <a:bodyPr>
            <a:normAutofit fontScale="90000"/>
          </a:bodyPr>
          <a:lstStyle/>
          <a:p>
            <a:r>
              <a:rPr lang="kk-KZ" dirty="0">
                <a:solidFill>
                  <a:schemeClr val="bg2"/>
                </a:solidFill>
              </a:rPr>
              <a:t>Белгілі қазақ ғалымы Б. </a:t>
            </a:r>
            <a:r>
              <a:rPr lang="kk-KZ" sz="4000" dirty="0">
                <a:solidFill>
                  <a:schemeClr val="bg2"/>
                </a:solidFill>
              </a:rPr>
              <a:t>Майтанов қазақ әдебиетіндегі кеңістік пен уақыт мәселесіне қатысты терең ғылымы тұжырымдар айтып, «</a:t>
            </a:r>
            <a:r>
              <a:rPr lang="kk-KZ" sz="4000" dirty="0" err="1">
                <a:solidFill>
                  <a:schemeClr val="bg2"/>
                </a:solidFill>
              </a:rPr>
              <a:t>хронотоп</a:t>
            </a:r>
            <a:r>
              <a:rPr lang="kk-KZ" sz="4000" dirty="0">
                <a:solidFill>
                  <a:schemeClr val="bg2"/>
                </a:solidFill>
              </a:rPr>
              <a:t>» терімсөзін «мекеншақ» </a:t>
            </a:r>
            <a:r>
              <a:rPr lang="kk-KZ" sz="4000" dirty="0" err="1">
                <a:solidFill>
                  <a:schemeClr val="bg2"/>
                </a:solidFill>
              </a:rPr>
              <a:t>терімсөзімен</a:t>
            </a:r>
            <a:r>
              <a:rPr lang="kk-KZ" sz="4000" dirty="0">
                <a:solidFill>
                  <a:schemeClr val="bg2"/>
                </a:solidFill>
              </a:rPr>
              <a:t> атады. Ғалым кеңістік пен уақыт категорияларын «Сиям егіздеріндей ажырамайтын субстанциялар» ретінде </a:t>
            </a:r>
            <a:r>
              <a:rPr lang="kk-KZ" sz="4000" dirty="0" smtClean="0">
                <a:solidFill>
                  <a:schemeClr val="bg2"/>
                </a:solidFill>
              </a:rPr>
              <a:t>таниды.</a:t>
            </a:r>
            <a:endParaRPr lang="ru-RU" sz="4000" dirty="0">
              <a:solidFill>
                <a:schemeClr val="bg2"/>
              </a:solidFill>
            </a:endParaRPr>
          </a:p>
        </p:txBody>
      </p:sp>
    </p:spTree>
    <p:extLst>
      <p:ext uri="{BB962C8B-B14F-4D97-AF65-F5344CB8AC3E}">
        <p14:creationId xmlns:p14="http://schemas.microsoft.com/office/powerpoint/2010/main" val="472104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618518"/>
            <a:ext cx="9905998" cy="985693"/>
          </a:xfrm>
        </p:spPr>
        <p:txBody>
          <a:bodyPr/>
          <a:lstStyle/>
          <a:p>
            <a:r>
              <a:rPr lang="kk-KZ" dirty="0" smtClean="0">
                <a:solidFill>
                  <a:schemeClr val="accent2">
                    <a:lumMod val="20000"/>
                    <a:lumOff val="80000"/>
                  </a:schemeClr>
                </a:solidFill>
              </a:rPr>
              <a:t>Н</a:t>
            </a:r>
            <a:endParaRPr lang="ru-RU" dirty="0">
              <a:solidFill>
                <a:schemeClr val="accent2">
                  <a:lumMod val="20000"/>
                  <a:lumOff val="80000"/>
                </a:schemeClr>
              </a:solidFill>
            </a:endParaRPr>
          </a:p>
        </p:txBody>
      </p:sp>
      <p:sp>
        <p:nvSpPr>
          <p:cNvPr id="3" name="Объект 2"/>
          <p:cNvSpPr>
            <a:spLocks noGrp="1"/>
          </p:cNvSpPr>
          <p:nvPr>
            <p:ph idx="1"/>
          </p:nvPr>
        </p:nvSpPr>
        <p:spPr>
          <a:xfrm>
            <a:off x="1141412" y="770021"/>
            <a:ext cx="9905999" cy="5021180"/>
          </a:xfrm>
        </p:spPr>
        <p:txBody>
          <a:bodyPr>
            <a:normAutofit/>
          </a:bodyPr>
          <a:lstStyle/>
          <a:p>
            <a:pPr marL="0" indent="0" algn="ctr">
              <a:buNone/>
            </a:pPr>
            <a:r>
              <a:rPr lang="kk-KZ" sz="3600" dirty="0" smtClean="0">
                <a:solidFill>
                  <a:srgbClr val="002060"/>
                </a:solidFill>
              </a:rPr>
              <a:t>Қаралатын теориялық мәселе</a:t>
            </a:r>
          </a:p>
          <a:p>
            <a:pPr marL="0" indent="0" algn="ctr">
              <a:buNone/>
            </a:pPr>
            <a:endParaRPr lang="kk-KZ" sz="3600" dirty="0">
              <a:solidFill>
                <a:srgbClr val="002060"/>
              </a:solidFill>
            </a:endParaRPr>
          </a:p>
          <a:p>
            <a:pPr marL="0" indent="0" algn="ctr">
              <a:buNone/>
            </a:pPr>
            <a:r>
              <a:rPr lang="kk-KZ" sz="3600" dirty="0" smtClean="0"/>
              <a:t>: </a:t>
            </a:r>
            <a:endParaRPr lang="ru-RU" sz="3600" dirty="0"/>
          </a:p>
        </p:txBody>
      </p:sp>
      <p:sp>
        <p:nvSpPr>
          <p:cNvPr id="4" name="Прямоугольник 3"/>
          <p:cNvSpPr/>
          <p:nvPr/>
        </p:nvSpPr>
        <p:spPr>
          <a:xfrm>
            <a:off x="1141411" y="2919663"/>
            <a:ext cx="10250905" cy="1938992"/>
          </a:xfrm>
          <a:prstGeom prst="rect">
            <a:avLst/>
          </a:prstGeom>
        </p:spPr>
        <p:txBody>
          <a:bodyPr wrap="square">
            <a:spAutoFit/>
          </a:bodyPr>
          <a:lstStyle/>
          <a:p>
            <a:pPr marL="742950" indent="-742950">
              <a:buAutoNum type="arabicPeriod"/>
            </a:pPr>
            <a:r>
              <a:rPr lang="kk-KZ" sz="4000" dirty="0" smtClean="0">
                <a:solidFill>
                  <a:srgbClr val="C00000"/>
                </a:solidFill>
                <a:latin typeface="Times New Roman" panose="02020603050405020304" pitchFamily="18" charset="0"/>
                <a:cs typeface="Times New Roman" panose="02020603050405020304" pitchFamily="18" charset="0"/>
              </a:rPr>
              <a:t>Функционалды </a:t>
            </a:r>
            <a:r>
              <a:rPr lang="kk-KZ" sz="4000" dirty="0">
                <a:solidFill>
                  <a:srgbClr val="C00000"/>
                </a:solidFill>
                <a:latin typeface="Times New Roman" panose="02020603050405020304" pitchFamily="18" charset="0"/>
                <a:cs typeface="Times New Roman" panose="02020603050405020304" pitchFamily="18" charset="0"/>
              </a:rPr>
              <a:t>стиль – тіл </a:t>
            </a:r>
            <a:r>
              <a:rPr lang="kk-KZ" sz="4000" dirty="0" smtClean="0">
                <a:solidFill>
                  <a:srgbClr val="C00000"/>
                </a:solidFill>
                <a:latin typeface="Times New Roman" panose="02020603050405020304" pitchFamily="18" charset="0"/>
                <a:cs typeface="Times New Roman" panose="02020603050405020304" pitchFamily="18" charset="0"/>
              </a:rPr>
              <a:t>стилдері</a:t>
            </a:r>
            <a:r>
              <a:rPr lang="kk-KZ" sz="4000" dirty="0">
                <a:solidFill>
                  <a:srgbClr val="C00000"/>
                </a:solidFill>
                <a:latin typeface="Times New Roman" panose="02020603050405020304" pitchFamily="18" charset="0"/>
                <a:cs typeface="Times New Roman" panose="02020603050405020304" pitchFamily="18" charset="0"/>
              </a:rPr>
              <a:t>;</a:t>
            </a:r>
            <a:endParaRPr lang="kk-KZ" sz="4000" dirty="0" smtClean="0">
              <a:solidFill>
                <a:srgbClr val="C00000"/>
              </a:solidFill>
              <a:latin typeface="Times New Roman" panose="02020603050405020304" pitchFamily="18" charset="0"/>
              <a:cs typeface="Times New Roman" panose="02020603050405020304" pitchFamily="18" charset="0"/>
            </a:endParaRPr>
          </a:p>
          <a:p>
            <a:pPr marL="742950" indent="-742950">
              <a:buAutoNum type="arabicPeriod"/>
            </a:pPr>
            <a:r>
              <a:rPr lang="kk-KZ" sz="4000" dirty="0" smtClean="0">
                <a:solidFill>
                  <a:srgbClr val="C00000"/>
                </a:solidFill>
                <a:latin typeface="Times New Roman" panose="02020603050405020304" pitchFamily="18" charset="0"/>
                <a:cs typeface="Times New Roman" panose="02020603050405020304" pitchFamily="18" charset="0"/>
              </a:rPr>
              <a:t>Мәтін </a:t>
            </a:r>
            <a:r>
              <a:rPr lang="kk-KZ" sz="4000" dirty="0">
                <a:solidFill>
                  <a:srgbClr val="C00000"/>
                </a:solidFill>
                <a:latin typeface="Times New Roman" panose="02020603050405020304" pitchFamily="18" charset="0"/>
                <a:cs typeface="Times New Roman" panose="02020603050405020304" pitchFamily="18" charset="0"/>
              </a:rPr>
              <a:t>туралы ұғым. Мәтін категориялары. </a:t>
            </a:r>
            <a:endParaRPr lang="kk-KZ" sz="4000" dirty="0" smtClean="0">
              <a:solidFill>
                <a:srgbClr val="C00000"/>
              </a:solidFill>
              <a:latin typeface="Times New Roman" panose="02020603050405020304" pitchFamily="18" charset="0"/>
              <a:cs typeface="Times New Roman" panose="02020603050405020304" pitchFamily="18" charset="0"/>
            </a:endParaRPr>
          </a:p>
          <a:p>
            <a:pPr marL="742950" indent="-742950">
              <a:buAutoNum type="arabicPeriod"/>
            </a:pPr>
            <a:r>
              <a:rPr lang="kk-KZ" sz="4000" dirty="0" smtClean="0">
                <a:solidFill>
                  <a:srgbClr val="C00000"/>
                </a:solidFill>
                <a:latin typeface="Times New Roman" panose="02020603050405020304" pitchFamily="18" charset="0"/>
                <a:cs typeface="Times New Roman" panose="02020603050405020304" pitchFamily="18" charset="0"/>
              </a:rPr>
              <a:t>Мәтіндегі </a:t>
            </a:r>
            <a:r>
              <a:rPr lang="kk-KZ" sz="4000" dirty="0">
                <a:solidFill>
                  <a:srgbClr val="C00000"/>
                </a:solidFill>
                <a:latin typeface="Times New Roman" panose="02020603050405020304" pitchFamily="18" charset="0"/>
                <a:cs typeface="Times New Roman" panose="02020603050405020304" pitchFamily="18" charset="0"/>
              </a:rPr>
              <a:t>байланыс пен бүтіндік</a:t>
            </a:r>
            <a:endParaRPr lang="ru-RU" sz="4000" dirty="0"/>
          </a:p>
        </p:txBody>
      </p:sp>
    </p:spTree>
    <p:extLst>
      <p:ext uri="{BB962C8B-B14F-4D97-AF65-F5344CB8AC3E}">
        <p14:creationId xmlns:p14="http://schemas.microsoft.com/office/powerpoint/2010/main" val="25472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solidFill>
                  <a:srgbClr val="002060"/>
                </a:solidFill>
              </a:rPr>
              <a:t>Көркем мәтіндегі сөзді қабылдаудың 3 деңгейі</a:t>
            </a:r>
            <a:br>
              <a:rPr lang="kk-KZ" dirty="0" smtClean="0">
                <a:solidFill>
                  <a:srgbClr val="002060"/>
                </a:solidFill>
              </a:rPr>
            </a:br>
            <a:endParaRPr lang="ru-RU" dirty="0">
              <a:solidFill>
                <a:srgbClr val="002060"/>
              </a:solidFill>
            </a:endParaRPr>
          </a:p>
        </p:txBody>
      </p:sp>
      <p:sp>
        <p:nvSpPr>
          <p:cNvPr id="3" name="Объект 2"/>
          <p:cNvSpPr>
            <a:spLocks noGrp="1"/>
          </p:cNvSpPr>
          <p:nvPr>
            <p:ph idx="1"/>
          </p:nvPr>
        </p:nvSpPr>
        <p:spPr>
          <a:xfrm>
            <a:off x="1141412" y="1787236"/>
            <a:ext cx="9905999" cy="4003965"/>
          </a:xfrm>
        </p:spPr>
        <p:txBody>
          <a:bodyPr/>
          <a:lstStyle/>
          <a:p>
            <a:r>
              <a:rPr lang="kk-KZ" dirty="0">
                <a:solidFill>
                  <a:srgbClr val="002060"/>
                </a:solidFill>
              </a:rPr>
              <a:t> </a:t>
            </a:r>
            <a:r>
              <a:rPr lang="kk-KZ" dirty="0" smtClean="0">
                <a:solidFill>
                  <a:srgbClr val="002060"/>
                </a:solidFill>
              </a:rPr>
              <a:t>Семантикалық  - </a:t>
            </a:r>
            <a:r>
              <a:rPr lang="kk-KZ" dirty="0" err="1" smtClean="0">
                <a:solidFill>
                  <a:srgbClr val="002060"/>
                </a:solidFill>
              </a:rPr>
              <a:t>лингвостилистикалық</a:t>
            </a:r>
            <a:r>
              <a:rPr lang="kk-KZ" dirty="0" smtClean="0">
                <a:solidFill>
                  <a:srgbClr val="002060"/>
                </a:solidFill>
              </a:rPr>
              <a:t>, жеке сөздің мағынасы мен </a:t>
            </a:r>
            <a:r>
              <a:rPr lang="kk-KZ" dirty="0" err="1" smtClean="0">
                <a:solidFill>
                  <a:srgbClr val="002060"/>
                </a:solidFill>
              </a:rPr>
              <a:t>экспрессивті</a:t>
            </a:r>
            <a:r>
              <a:rPr lang="kk-KZ" dirty="0" smtClean="0">
                <a:solidFill>
                  <a:srgbClr val="002060"/>
                </a:solidFill>
              </a:rPr>
              <a:t> </a:t>
            </a:r>
            <a:r>
              <a:rPr lang="kk-KZ" dirty="0" err="1" smtClean="0">
                <a:solidFill>
                  <a:srgbClr val="002060"/>
                </a:solidFill>
              </a:rPr>
              <a:t>эмоциональдық</a:t>
            </a:r>
            <a:r>
              <a:rPr lang="kk-KZ" dirty="0" smtClean="0">
                <a:solidFill>
                  <a:srgbClr val="002060"/>
                </a:solidFill>
              </a:rPr>
              <a:t> сипаты</a:t>
            </a:r>
          </a:p>
          <a:p>
            <a:r>
              <a:rPr lang="kk-KZ" dirty="0" err="1" smtClean="0">
                <a:solidFill>
                  <a:srgbClr val="002060"/>
                </a:solidFill>
              </a:rPr>
              <a:t>Метасемиотикалық</a:t>
            </a:r>
            <a:r>
              <a:rPr lang="kk-KZ" dirty="0" smtClean="0">
                <a:solidFill>
                  <a:srgbClr val="002060"/>
                </a:solidFill>
              </a:rPr>
              <a:t> – </a:t>
            </a:r>
            <a:r>
              <a:rPr lang="kk-KZ" dirty="0" err="1" smtClean="0">
                <a:solidFill>
                  <a:srgbClr val="002060"/>
                </a:solidFill>
              </a:rPr>
              <a:t>лингвостилистикалық</a:t>
            </a:r>
            <a:r>
              <a:rPr lang="kk-KZ" dirty="0" smtClean="0">
                <a:solidFill>
                  <a:srgbClr val="002060"/>
                </a:solidFill>
              </a:rPr>
              <a:t>, лебіздегі сөздің контекстегі мағынасы. Мәселен, Саяси мәтіндегі </a:t>
            </a:r>
            <a:r>
              <a:rPr lang="kk-KZ" dirty="0" err="1" smtClean="0">
                <a:solidFill>
                  <a:srgbClr val="002060"/>
                </a:solidFill>
              </a:rPr>
              <a:t>эфмемизммен</a:t>
            </a:r>
            <a:r>
              <a:rPr lang="kk-KZ" dirty="0" smtClean="0">
                <a:solidFill>
                  <a:srgbClr val="002060"/>
                </a:solidFill>
              </a:rPr>
              <a:t> қолданатын атаулардың мағынасы. Әртүрлі қысқарған атаулар, терминдер мағынасы.</a:t>
            </a:r>
          </a:p>
          <a:p>
            <a:r>
              <a:rPr lang="kk-KZ" dirty="0" err="1" smtClean="0">
                <a:solidFill>
                  <a:srgbClr val="002060"/>
                </a:solidFill>
              </a:rPr>
              <a:t>Лингвопоэтикалық</a:t>
            </a:r>
            <a:r>
              <a:rPr lang="kk-KZ" dirty="0" smtClean="0">
                <a:solidFill>
                  <a:srgbClr val="002060"/>
                </a:solidFill>
              </a:rPr>
              <a:t> – сөздің эстетикалық ерекшелігі; шығарманың </a:t>
            </a:r>
            <a:r>
              <a:rPr lang="kk-KZ" dirty="0" err="1" smtClean="0">
                <a:solidFill>
                  <a:srgbClr val="002060"/>
                </a:solidFill>
              </a:rPr>
              <a:t>идеялық-көркемдік</a:t>
            </a:r>
            <a:r>
              <a:rPr lang="kk-KZ" dirty="0" smtClean="0">
                <a:solidFill>
                  <a:srgbClr val="002060"/>
                </a:solidFill>
              </a:rPr>
              <a:t> мазмұнын, қуатын көрсету.</a:t>
            </a:r>
            <a:endParaRPr lang="ru-RU" dirty="0">
              <a:solidFill>
                <a:srgbClr val="002060"/>
              </a:solidFill>
            </a:endParaRPr>
          </a:p>
        </p:txBody>
      </p:sp>
    </p:spTree>
    <p:extLst>
      <p:ext uri="{BB962C8B-B14F-4D97-AF65-F5344CB8AC3E}">
        <p14:creationId xmlns:p14="http://schemas.microsoft.com/office/powerpoint/2010/main" val="3296846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858779" y="665018"/>
            <a:ext cx="9905999" cy="4760423"/>
          </a:xfrm>
        </p:spPr>
        <p:txBody>
          <a:bodyPr>
            <a:normAutofit/>
          </a:bodyPr>
          <a:lstStyle/>
          <a:p>
            <a:r>
              <a:rPr lang="kk-KZ" sz="3200" dirty="0" err="1" smtClean="0">
                <a:solidFill>
                  <a:srgbClr val="002060"/>
                </a:solidFill>
              </a:rPr>
              <a:t>Лингвостилистикалық</a:t>
            </a:r>
            <a:r>
              <a:rPr lang="kk-KZ" sz="3200" dirty="0" smtClean="0">
                <a:solidFill>
                  <a:srgbClr val="002060"/>
                </a:solidFill>
              </a:rPr>
              <a:t> деңгей – әмбебап, </a:t>
            </a:r>
            <a:r>
              <a:rPr lang="kk-KZ" sz="3200" dirty="0">
                <a:solidFill>
                  <a:srgbClr val="002060"/>
                </a:solidFill>
              </a:rPr>
              <a:t>кез келген </a:t>
            </a:r>
            <a:r>
              <a:rPr lang="kk-KZ" sz="3200" dirty="0" smtClean="0">
                <a:solidFill>
                  <a:srgbClr val="002060"/>
                </a:solidFill>
              </a:rPr>
              <a:t>функционалдық стильдегі шығармаға қатысты қолданылады. Кез келген мәтінді </a:t>
            </a:r>
            <a:r>
              <a:rPr lang="kk-KZ" sz="3200" dirty="0" err="1" smtClean="0">
                <a:solidFill>
                  <a:srgbClr val="002060"/>
                </a:solidFill>
              </a:rPr>
              <a:t>лингвостилистикалық</a:t>
            </a:r>
            <a:r>
              <a:rPr lang="kk-KZ" sz="3200" dirty="0" smtClean="0">
                <a:solidFill>
                  <a:srgbClr val="002060"/>
                </a:solidFill>
              </a:rPr>
              <a:t> аспектіден зерттеуге болады. Барлық мәтінді бір деңгеймен талдауға болады. </a:t>
            </a:r>
            <a:r>
              <a:rPr lang="en-US" sz="3200" dirty="0" smtClean="0">
                <a:solidFill>
                  <a:srgbClr val="002060"/>
                </a:solidFill>
              </a:rPr>
              <a:t>[</a:t>
            </a:r>
            <a:r>
              <a:rPr lang="kk-KZ" sz="3200" dirty="0" err="1" smtClean="0">
                <a:solidFill>
                  <a:srgbClr val="002060"/>
                </a:solidFill>
              </a:rPr>
              <a:t>Задорнова</a:t>
            </a:r>
            <a:r>
              <a:rPr lang="kk-KZ" sz="3200" dirty="0" smtClean="0">
                <a:solidFill>
                  <a:srgbClr val="002060"/>
                </a:solidFill>
              </a:rPr>
              <a:t>, 1984, </a:t>
            </a:r>
            <a:r>
              <a:rPr lang="kk-KZ" sz="3200" dirty="0" err="1" smtClean="0">
                <a:solidFill>
                  <a:srgbClr val="002060"/>
                </a:solidFill>
              </a:rPr>
              <a:t>Липгарт</a:t>
            </a:r>
            <a:r>
              <a:rPr lang="kk-KZ" sz="3200" dirty="0" smtClean="0">
                <a:solidFill>
                  <a:srgbClr val="002060"/>
                </a:solidFill>
              </a:rPr>
              <a:t> 1994</a:t>
            </a:r>
            <a:r>
              <a:rPr lang="en-US" sz="3200" dirty="0" smtClean="0">
                <a:solidFill>
                  <a:srgbClr val="002060"/>
                </a:solidFill>
              </a:rPr>
              <a:t>]</a:t>
            </a:r>
            <a:endParaRPr lang="ru-RU" sz="3200" dirty="0">
              <a:solidFill>
                <a:srgbClr val="002060"/>
              </a:solidFill>
            </a:endParaRPr>
          </a:p>
        </p:txBody>
      </p:sp>
    </p:spTree>
    <p:extLst>
      <p:ext uri="{BB962C8B-B14F-4D97-AF65-F5344CB8AC3E}">
        <p14:creationId xmlns:p14="http://schemas.microsoft.com/office/powerpoint/2010/main" val="1745047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1141412" y="980902"/>
            <a:ext cx="9905999" cy="4810299"/>
          </a:xfrm>
        </p:spPr>
        <p:txBody>
          <a:bodyPr>
            <a:normAutofit fontScale="92500"/>
          </a:bodyPr>
          <a:lstStyle/>
          <a:p>
            <a:r>
              <a:rPr lang="kk-KZ" sz="3600" dirty="0" smtClean="0">
                <a:solidFill>
                  <a:srgbClr val="002060"/>
                </a:solidFill>
              </a:rPr>
              <a:t>Лингвопоэтика –</a:t>
            </a:r>
            <a:r>
              <a:rPr lang="kk-KZ" sz="3200" dirty="0" smtClean="0">
                <a:solidFill>
                  <a:srgbClr val="002060"/>
                </a:solidFill>
              </a:rPr>
              <a:t> филологиялық пән, көркем мәтінде сөз бірліктерінің жаңадан ие болатын эстетикалық қасиеттерін анықтайды. </a:t>
            </a:r>
          </a:p>
          <a:p>
            <a:r>
              <a:rPr lang="kk-KZ" sz="3200" dirty="0" smtClean="0">
                <a:solidFill>
                  <a:srgbClr val="002060"/>
                </a:solidFill>
              </a:rPr>
              <a:t>Көркем емес мәтіндегі сөз қолданысының мәні мен мағынасы – нақты.  </a:t>
            </a:r>
          </a:p>
          <a:p>
            <a:r>
              <a:rPr lang="kk-KZ" sz="3200" dirty="0" smtClean="0">
                <a:solidFill>
                  <a:srgbClr val="002060"/>
                </a:solidFill>
              </a:rPr>
              <a:t>Көркем мәтіндегі сөз қолданысын қабылдау үшін, біздің санамыздағы ойлау жүйеміз жаңа жоғары деңгейге көтеріледі (Шеш көңілімнің жұмбағын... Абай)</a:t>
            </a:r>
            <a:endParaRPr lang="ru-RU" sz="3200" dirty="0">
              <a:solidFill>
                <a:srgbClr val="002060"/>
              </a:solidFill>
            </a:endParaRPr>
          </a:p>
        </p:txBody>
      </p:sp>
    </p:spTree>
    <p:extLst>
      <p:ext uri="{BB962C8B-B14F-4D97-AF65-F5344CB8AC3E}">
        <p14:creationId xmlns:p14="http://schemas.microsoft.com/office/powerpoint/2010/main" val="1964542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1025034" y="819697"/>
            <a:ext cx="9905999" cy="4866207"/>
          </a:xfrm>
        </p:spPr>
        <p:txBody>
          <a:bodyPr>
            <a:noAutofit/>
          </a:bodyPr>
          <a:lstStyle/>
          <a:p>
            <a:r>
              <a:rPr lang="kk-KZ" sz="3200" dirty="0" smtClean="0">
                <a:solidFill>
                  <a:srgbClr val="002060"/>
                </a:solidFill>
              </a:rPr>
              <a:t>Тілдің әртүрлі бірліктері көркем мәтінде шығармашылықпен мағыналық жағынан түрленіп, өзгереді</a:t>
            </a:r>
            <a:r>
              <a:rPr lang="kk-KZ" sz="3200" dirty="0">
                <a:solidFill>
                  <a:srgbClr val="002060"/>
                </a:solidFill>
              </a:rPr>
              <a:t>, оларға объективті түрде тән </a:t>
            </a:r>
            <a:r>
              <a:rPr lang="kk-KZ" sz="3200" dirty="0" smtClean="0">
                <a:solidFill>
                  <a:srgbClr val="002060"/>
                </a:solidFill>
              </a:rPr>
              <a:t>жаңа эстетикалық </a:t>
            </a:r>
            <a:r>
              <a:rPr lang="kk-KZ" sz="3200" dirty="0">
                <a:solidFill>
                  <a:srgbClr val="002060"/>
                </a:solidFill>
              </a:rPr>
              <a:t>көріністің мүмкіндіктерін ашады</a:t>
            </a:r>
            <a:r>
              <a:rPr lang="kk-KZ" sz="3200" dirty="0" smtClean="0">
                <a:solidFill>
                  <a:srgbClr val="002060"/>
                </a:solidFill>
              </a:rPr>
              <a:t>.</a:t>
            </a:r>
          </a:p>
          <a:p>
            <a:r>
              <a:rPr lang="ru-RU" sz="3200" dirty="0" err="1" smtClean="0">
                <a:solidFill>
                  <a:srgbClr val="002060"/>
                </a:solidFill>
              </a:rPr>
              <a:t>Лингвопоэтиканың</a:t>
            </a:r>
            <a:r>
              <a:rPr lang="ru-RU" sz="3200" dirty="0" smtClean="0">
                <a:solidFill>
                  <a:srgbClr val="002060"/>
                </a:solidFill>
              </a:rPr>
              <a:t> </a:t>
            </a:r>
            <a:r>
              <a:rPr lang="ru-RU" sz="3200" dirty="0" err="1" smtClean="0">
                <a:solidFill>
                  <a:srgbClr val="002060"/>
                </a:solidFill>
              </a:rPr>
              <a:t>пәні</a:t>
            </a:r>
            <a:r>
              <a:rPr lang="ru-RU" sz="3200" dirty="0" smtClean="0">
                <a:solidFill>
                  <a:srgbClr val="002060"/>
                </a:solidFill>
              </a:rPr>
              <a:t> – </a:t>
            </a:r>
            <a:r>
              <a:rPr lang="ru-RU" sz="3200" dirty="0" err="1" smtClean="0">
                <a:solidFill>
                  <a:srgbClr val="002060"/>
                </a:solidFill>
              </a:rPr>
              <a:t>жазушының</a:t>
            </a:r>
            <a:r>
              <a:rPr lang="ru-RU" sz="3200" dirty="0" smtClean="0">
                <a:solidFill>
                  <a:srgbClr val="002060"/>
                </a:solidFill>
              </a:rPr>
              <a:t> не </a:t>
            </a:r>
            <a:r>
              <a:rPr lang="ru-RU" sz="3200" dirty="0" err="1" smtClean="0">
                <a:solidFill>
                  <a:srgbClr val="002060"/>
                </a:solidFill>
              </a:rPr>
              <a:t>ақынның</a:t>
            </a:r>
            <a:r>
              <a:rPr lang="ru-RU" sz="3200" dirty="0" smtClean="0">
                <a:solidFill>
                  <a:srgbClr val="002060"/>
                </a:solidFill>
              </a:rPr>
              <a:t> </a:t>
            </a:r>
            <a:r>
              <a:rPr lang="ru-RU" sz="3200" dirty="0" err="1" smtClean="0">
                <a:solidFill>
                  <a:srgbClr val="002060"/>
                </a:solidFill>
              </a:rPr>
              <a:t>идеялық-көркемдік</a:t>
            </a:r>
            <a:r>
              <a:rPr lang="ru-RU" sz="3200" dirty="0" smtClean="0">
                <a:solidFill>
                  <a:srgbClr val="002060"/>
                </a:solidFill>
              </a:rPr>
              <a:t> </a:t>
            </a:r>
            <a:r>
              <a:rPr lang="ru-RU" sz="3200" dirty="0" err="1" smtClean="0">
                <a:solidFill>
                  <a:srgbClr val="002060"/>
                </a:solidFill>
              </a:rPr>
              <a:t>ойын</a:t>
            </a:r>
            <a:r>
              <a:rPr lang="ru-RU" sz="3200" dirty="0" smtClean="0">
                <a:solidFill>
                  <a:srgbClr val="002060"/>
                </a:solidFill>
              </a:rPr>
              <a:t> </a:t>
            </a:r>
            <a:r>
              <a:rPr lang="ru-RU" sz="3200" dirty="0" err="1" smtClean="0">
                <a:solidFill>
                  <a:srgbClr val="002060"/>
                </a:solidFill>
              </a:rPr>
              <a:t>өмірге</a:t>
            </a:r>
            <a:r>
              <a:rPr lang="ru-RU" sz="3200" dirty="0" smtClean="0">
                <a:solidFill>
                  <a:srgbClr val="002060"/>
                </a:solidFill>
              </a:rPr>
              <a:t> </a:t>
            </a:r>
            <a:r>
              <a:rPr lang="ru-RU" sz="3200" dirty="0" err="1" smtClean="0">
                <a:solidFill>
                  <a:srgbClr val="002060"/>
                </a:solidFill>
              </a:rPr>
              <a:t>әкелетін</a:t>
            </a:r>
            <a:r>
              <a:rPr lang="ru-RU" sz="3200" dirty="0" smtClean="0">
                <a:solidFill>
                  <a:srgbClr val="002060"/>
                </a:solidFill>
              </a:rPr>
              <a:t>, </a:t>
            </a:r>
            <a:r>
              <a:rPr lang="ru-RU" sz="3200" dirty="0" err="1" smtClean="0">
                <a:solidFill>
                  <a:srgbClr val="002060"/>
                </a:solidFill>
              </a:rPr>
              <a:t>ойын</a:t>
            </a:r>
            <a:r>
              <a:rPr lang="ru-RU" sz="3200" dirty="0" smtClean="0">
                <a:solidFill>
                  <a:srgbClr val="002060"/>
                </a:solidFill>
              </a:rPr>
              <a:t> </a:t>
            </a:r>
            <a:r>
              <a:rPr lang="ru-RU" sz="3200" dirty="0" err="1" smtClean="0">
                <a:solidFill>
                  <a:srgbClr val="002060"/>
                </a:solidFill>
              </a:rPr>
              <a:t>жеткізетін</a:t>
            </a:r>
            <a:r>
              <a:rPr lang="ru-RU" sz="3200" dirty="0" smtClean="0">
                <a:solidFill>
                  <a:srgbClr val="002060"/>
                </a:solidFill>
              </a:rPr>
              <a:t>, </a:t>
            </a:r>
            <a:r>
              <a:rPr lang="ru-RU" sz="3200" dirty="0" err="1" smtClean="0">
                <a:solidFill>
                  <a:srgbClr val="002060"/>
                </a:solidFill>
              </a:rPr>
              <a:t>эстетикалық</a:t>
            </a:r>
            <a:r>
              <a:rPr lang="ru-RU" sz="3200" dirty="0" smtClean="0">
                <a:solidFill>
                  <a:srgbClr val="002060"/>
                </a:solidFill>
              </a:rPr>
              <a:t> </a:t>
            </a:r>
            <a:r>
              <a:rPr lang="ru-RU" sz="3200" dirty="0" err="1" smtClean="0">
                <a:solidFill>
                  <a:srgbClr val="002060"/>
                </a:solidFill>
              </a:rPr>
              <a:t>тұрғыда</a:t>
            </a:r>
            <a:r>
              <a:rPr lang="ru-RU" sz="3200" dirty="0" smtClean="0">
                <a:solidFill>
                  <a:srgbClr val="002060"/>
                </a:solidFill>
              </a:rPr>
              <a:t> </a:t>
            </a:r>
            <a:r>
              <a:rPr lang="ru-RU" sz="3200" dirty="0" err="1" smtClean="0">
                <a:solidFill>
                  <a:srgbClr val="002060"/>
                </a:solidFill>
              </a:rPr>
              <a:t>әсер</a:t>
            </a:r>
            <a:r>
              <a:rPr lang="ru-RU" sz="3200" dirty="0" smtClean="0">
                <a:solidFill>
                  <a:srgbClr val="002060"/>
                </a:solidFill>
              </a:rPr>
              <a:t> </a:t>
            </a:r>
            <a:r>
              <a:rPr lang="ru-RU" sz="3200" dirty="0" err="1" smtClean="0">
                <a:solidFill>
                  <a:srgbClr val="002060"/>
                </a:solidFill>
              </a:rPr>
              <a:t>ету</a:t>
            </a:r>
            <a:r>
              <a:rPr lang="ru-RU" sz="3200" dirty="0" smtClean="0">
                <a:solidFill>
                  <a:srgbClr val="002060"/>
                </a:solidFill>
              </a:rPr>
              <a:t> </a:t>
            </a:r>
            <a:r>
              <a:rPr lang="ru-RU" sz="3200" dirty="0" err="1" smtClean="0">
                <a:solidFill>
                  <a:srgbClr val="002060"/>
                </a:solidFill>
              </a:rPr>
              <a:t>үшін</a:t>
            </a:r>
            <a:r>
              <a:rPr lang="ru-RU" sz="3200" dirty="0" smtClean="0">
                <a:solidFill>
                  <a:srgbClr val="002060"/>
                </a:solidFill>
              </a:rPr>
              <a:t>  </a:t>
            </a:r>
            <a:r>
              <a:rPr lang="ru-RU" sz="3200" dirty="0" err="1" smtClean="0">
                <a:solidFill>
                  <a:srgbClr val="002060"/>
                </a:solidFill>
              </a:rPr>
              <a:t>көркем</a:t>
            </a:r>
            <a:r>
              <a:rPr lang="ru-RU" sz="3200" dirty="0" smtClean="0">
                <a:solidFill>
                  <a:srgbClr val="002060"/>
                </a:solidFill>
              </a:rPr>
              <a:t> </a:t>
            </a:r>
            <a:r>
              <a:rPr lang="ru-RU" sz="3200" dirty="0" err="1">
                <a:solidFill>
                  <a:srgbClr val="002060"/>
                </a:solidFill>
              </a:rPr>
              <a:t>шығармада</a:t>
            </a:r>
            <a:r>
              <a:rPr lang="ru-RU" sz="3200" dirty="0">
                <a:solidFill>
                  <a:srgbClr val="002060"/>
                </a:solidFill>
              </a:rPr>
              <a:t> </a:t>
            </a:r>
            <a:r>
              <a:rPr lang="ru-RU" sz="3200" dirty="0" err="1">
                <a:solidFill>
                  <a:srgbClr val="002060"/>
                </a:solidFill>
              </a:rPr>
              <a:t>қолданылатын</a:t>
            </a:r>
            <a:r>
              <a:rPr lang="ru-RU" sz="3200" dirty="0">
                <a:solidFill>
                  <a:srgbClr val="002060"/>
                </a:solidFill>
              </a:rPr>
              <a:t> </a:t>
            </a:r>
            <a:r>
              <a:rPr lang="ru-RU" sz="3200" dirty="0" err="1" smtClean="0">
                <a:solidFill>
                  <a:srgbClr val="002060"/>
                </a:solidFill>
              </a:rPr>
              <a:t>тілдік</a:t>
            </a:r>
            <a:r>
              <a:rPr lang="ru-RU" sz="3200" dirty="0" smtClean="0">
                <a:solidFill>
                  <a:srgbClr val="002060"/>
                </a:solidFill>
              </a:rPr>
              <a:t> </a:t>
            </a:r>
            <a:r>
              <a:rPr lang="ru-RU" sz="3200" dirty="0" err="1" smtClean="0">
                <a:solidFill>
                  <a:srgbClr val="002060"/>
                </a:solidFill>
              </a:rPr>
              <a:t>бірліктердің</a:t>
            </a:r>
            <a:r>
              <a:rPr lang="ru-RU" sz="3200" dirty="0" smtClean="0">
                <a:solidFill>
                  <a:srgbClr val="002060"/>
                </a:solidFill>
              </a:rPr>
              <a:t>  </a:t>
            </a:r>
            <a:r>
              <a:rPr lang="ru-RU" sz="3200" dirty="0" err="1" smtClean="0">
                <a:solidFill>
                  <a:srgbClr val="002060"/>
                </a:solidFill>
              </a:rPr>
              <a:t>жиынтығын</a:t>
            </a:r>
            <a:r>
              <a:rPr lang="ru-RU" sz="3200" dirty="0" smtClean="0">
                <a:solidFill>
                  <a:srgbClr val="002060"/>
                </a:solidFill>
              </a:rPr>
              <a:t> </a:t>
            </a:r>
            <a:r>
              <a:rPr lang="ru-RU" sz="3200" dirty="0" err="1" smtClean="0">
                <a:solidFill>
                  <a:srgbClr val="002060"/>
                </a:solidFill>
              </a:rPr>
              <a:t>қарастырады</a:t>
            </a:r>
            <a:r>
              <a:rPr lang="ru-RU" sz="3200" dirty="0" smtClean="0">
                <a:solidFill>
                  <a:srgbClr val="002060"/>
                </a:solidFill>
              </a:rPr>
              <a:t>. </a:t>
            </a:r>
            <a:endParaRPr lang="ru-RU" sz="3200" dirty="0">
              <a:solidFill>
                <a:srgbClr val="002060"/>
              </a:solidFill>
            </a:endParaRPr>
          </a:p>
        </p:txBody>
      </p:sp>
    </p:spTree>
    <p:extLst>
      <p:ext uri="{BB962C8B-B14F-4D97-AF65-F5344CB8AC3E}">
        <p14:creationId xmlns:p14="http://schemas.microsoft.com/office/powerpoint/2010/main" val="4176651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1025034" y="819697"/>
            <a:ext cx="9905999" cy="4866207"/>
          </a:xfrm>
        </p:spPr>
        <p:txBody>
          <a:bodyPr>
            <a:normAutofit/>
          </a:bodyPr>
          <a:lstStyle/>
          <a:p>
            <a:r>
              <a:rPr lang="ru-RU" sz="3200" dirty="0" err="1">
                <a:solidFill>
                  <a:srgbClr val="002060"/>
                </a:solidFill>
              </a:rPr>
              <a:t>Лингвопоэтикалық</a:t>
            </a:r>
            <a:r>
              <a:rPr lang="ru-RU" sz="3200" dirty="0">
                <a:solidFill>
                  <a:srgbClr val="002060"/>
                </a:solidFill>
              </a:rPr>
              <a:t> </a:t>
            </a:r>
            <a:r>
              <a:rPr lang="ru-RU" sz="3200" dirty="0" err="1">
                <a:solidFill>
                  <a:srgbClr val="002060"/>
                </a:solidFill>
              </a:rPr>
              <a:t>талдаудың</a:t>
            </a:r>
            <a:r>
              <a:rPr lang="ru-RU" sz="3200" dirty="0">
                <a:solidFill>
                  <a:srgbClr val="002060"/>
                </a:solidFill>
              </a:rPr>
              <a:t> </a:t>
            </a:r>
            <a:r>
              <a:rPr lang="ru-RU" sz="3200" dirty="0" err="1">
                <a:solidFill>
                  <a:srgbClr val="002060"/>
                </a:solidFill>
              </a:rPr>
              <a:t>мақсаты</a:t>
            </a:r>
            <a:r>
              <a:rPr lang="ru-RU" sz="3200" dirty="0">
                <a:solidFill>
                  <a:srgbClr val="002060"/>
                </a:solidFill>
              </a:rPr>
              <a:t> </a:t>
            </a:r>
            <a:r>
              <a:rPr lang="ru-RU" sz="3200" dirty="0" smtClean="0">
                <a:solidFill>
                  <a:srgbClr val="002060"/>
                </a:solidFill>
              </a:rPr>
              <a:t>- </a:t>
            </a:r>
            <a:r>
              <a:rPr lang="ru-RU" sz="3200" dirty="0" err="1" smtClean="0">
                <a:solidFill>
                  <a:srgbClr val="002060"/>
                </a:solidFill>
              </a:rPr>
              <a:t>автордың</a:t>
            </a:r>
            <a:r>
              <a:rPr lang="ru-RU" sz="3200" dirty="0" smtClean="0">
                <a:solidFill>
                  <a:srgbClr val="002060"/>
                </a:solidFill>
              </a:rPr>
              <a:t>  </a:t>
            </a:r>
            <a:r>
              <a:rPr lang="ru-RU" sz="3200" dirty="0" err="1" smtClean="0">
                <a:solidFill>
                  <a:srgbClr val="002060"/>
                </a:solidFill>
              </a:rPr>
              <a:t>көркемдік</a:t>
            </a:r>
            <a:r>
              <a:rPr lang="ru-RU" sz="3200" dirty="0" smtClean="0">
                <a:solidFill>
                  <a:srgbClr val="002060"/>
                </a:solidFill>
              </a:rPr>
              <a:t> </a:t>
            </a:r>
            <a:r>
              <a:rPr lang="ru-RU" sz="3200" dirty="0" err="1" smtClean="0">
                <a:solidFill>
                  <a:srgbClr val="002060"/>
                </a:solidFill>
              </a:rPr>
              <a:t>ойын</a:t>
            </a:r>
            <a:r>
              <a:rPr lang="ru-RU" sz="3200" dirty="0" smtClean="0">
                <a:solidFill>
                  <a:srgbClr val="002060"/>
                </a:solidFill>
              </a:rPr>
              <a:t> </a:t>
            </a:r>
            <a:r>
              <a:rPr lang="ru-RU" sz="3200" dirty="0" err="1" smtClean="0">
                <a:solidFill>
                  <a:srgbClr val="002060"/>
                </a:solidFill>
              </a:rPr>
              <a:t>жеткізуде</a:t>
            </a:r>
            <a:r>
              <a:rPr lang="ru-RU" sz="3200" dirty="0" smtClean="0">
                <a:solidFill>
                  <a:srgbClr val="002060"/>
                </a:solidFill>
              </a:rPr>
              <a:t>, </a:t>
            </a:r>
            <a:r>
              <a:rPr lang="ru-RU" sz="3200" dirty="0" err="1" smtClean="0">
                <a:solidFill>
                  <a:srgbClr val="002060"/>
                </a:solidFill>
              </a:rPr>
              <a:t>эстетикалық</a:t>
            </a:r>
            <a:r>
              <a:rPr lang="ru-RU" sz="3200" dirty="0" smtClean="0">
                <a:solidFill>
                  <a:srgbClr val="002060"/>
                </a:solidFill>
              </a:rPr>
              <a:t> </a:t>
            </a:r>
            <a:r>
              <a:rPr lang="ru-RU" sz="3200" dirty="0" err="1" smtClean="0">
                <a:solidFill>
                  <a:srgbClr val="002060"/>
                </a:solidFill>
              </a:rPr>
              <a:t>әсерді</a:t>
            </a:r>
            <a:r>
              <a:rPr lang="ru-RU" sz="3200" dirty="0" smtClean="0">
                <a:solidFill>
                  <a:srgbClr val="002060"/>
                </a:solidFill>
              </a:rPr>
              <a:t> </a:t>
            </a:r>
            <a:r>
              <a:rPr lang="ru-RU" sz="3200" dirty="0" err="1" smtClean="0">
                <a:solidFill>
                  <a:srgbClr val="002060"/>
                </a:solidFill>
              </a:rPr>
              <a:t>нақты</a:t>
            </a:r>
            <a:r>
              <a:rPr lang="ru-RU" sz="3200" dirty="0" smtClean="0">
                <a:solidFill>
                  <a:srgbClr val="002060"/>
                </a:solidFill>
              </a:rPr>
              <a:t> </a:t>
            </a:r>
            <a:r>
              <a:rPr lang="ru-RU" sz="3200" dirty="0" err="1" smtClean="0">
                <a:solidFill>
                  <a:srgbClr val="002060"/>
                </a:solidFill>
              </a:rPr>
              <a:t>жеткізуде</a:t>
            </a:r>
            <a:r>
              <a:rPr lang="ru-RU" sz="3200" dirty="0" smtClean="0">
                <a:solidFill>
                  <a:srgbClr val="002060"/>
                </a:solidFill>
              </a:rPr>
              <a:t> </a:t>
            </a:r>
            <a:r>
              <a:rPr lang="ru-RU" sz="3200" dirty="0" err="1" smtClean="0">
                <a:solidFill>
                  <a:srgbClr val="002060"/>
                </a:solidFill>
              </a:rPr>
              <a:t>кез</a:t>
            </a:r>
            <a:r>
              <a:rPr lang="ru-RU" sz="3200" dirty="0" smtClean="0">
                <a:solidFill>
                  <a:srgbClr val="002060"/>
                </a:solidFill>
              </a:rPr>
              <a:t> </a:t>
            </a:r>
            <a:r>
              <a:rPr lang="ru-RU" sz="3200" dirty="0" err="1">
                <a:solidFill>
                  <a:srgbClr val="002060"/>
                </a:solidFill>
              </a:rPr>
              <a:t>келген</a:t>
            </a:r>
            <a:r>
              <a:rPr lang="ru-RU" sz="3200" dirty="0">
                <a:solidFill>
                  <a:srgbClr val="002060"/>
                </a:solidFill>
              </a:rPr>
              <a:t> </a:t>
            </a:r>
            <a:r>
              <a:rPr lang="ru-RU" sz="3200" dirty="0" err="1">
                <a:solidFill>
                  <a:srgbClr val="002060"/>
                </a:solidFill>
              </a:rPr>
              <a:t>тілдік</a:t>
            </a:r>
            <a:r>
              <a:rPr lang="ru-RU" sz="3200" dirty="0">
                <a:solidFill>
                  <a:srgbClr val="002060"/>
                </a:solidFill>
              </a:rPr>
              <a:t> </a:t>
            </a:r>
            <a:r>
              <a:rPr lang="ru-RU" sz="3200" dirty="0" err="1" smtClean="0">
                <a:solidFill>
                  <a:srgbClr val="002060"/>
                </a:solidFill>
              </a:rPr>
              <a:t>бірлікті</a:t>
            </a:r>
            <a:r>
              <a:rPr lang="ru-RU" sz="3200" dirty="0" smtClean="0">
                <a:solidFill>
                  <a:srgbClr val="002060"/>
                </a:solidFill>
              </a:rPr>
              <a:t> </a:t>
            </a:r>
            <a:r>
              <a:rPr lang="ru-RU" sz="3200" dirty="0" err="1" smtClean="0">
                <a:solidFill>
                  <a:srgbClr val="002060"/>
                </a:solidFill>
              </a:rPr>
              <a:t>қалай</a:t>
            </a:r>
            <a:r>
              <a:rPr lang="ru-RU" sz="3200" dirty="0" smtClean="0">
                <a:solidFill>
                  <a:srgbClr val="002060"/>
                </a:solidFill>
              </a:rPr>
              <a:t> </a:t>
            </a:r>
            <a:r>
              <a:rPr lang="ru-RU" sz="3200" dirty="0" err="1" smtClean="0">
                <a:solidFill>
                  <a:srgbClr val="002060"/>
                </a:solidFill>
              </a:rPr>
              <a:t>қолданғанын</a:t>
            </a:r>
            <a:r>
              <a:rPr lang="ru-RU" sz="3200" dirty="0" smtClean="0">
                <a:solidFill>
                  <a:srgbClr val="002060"/>
                </a:solidFill>
              </a:rPr>
              <a:t> </a:t>
            </a:r>
            <a:r>
              <a:rPr lang="ru-RU" sz="3200" dirty="0" err="1" smtClean="0">
                <a:solidFill>
                  <a:srgbClr val="002060"/>
                </a:solidFill>
              </a:rPr>
              <a:t>анықтау</a:t>
            </a:r>
            <a:r>
              <a:rPr lang="ru-RU" sz="3200" dirty="0" smtClean="0">
                <a:solidFill>
                  <a:srgbClr val="002060"/>
                </a:solidFill>
              </a:rPr>
              <a:t>. (</a:t>
            </a:r>
            <a:r>
              <a:rPr lang="ru-RU" sz="3200" dirty="0" err="1" smtClean="0">
                <a:solidFill>
                  <a:srgbClr val="002060"/>
                </a:solidFill>
              </a:rPr>
              <a:t>Жас</a:t>
            </a:r>
            <a:r>
              <a:rPr lang="ru-RU" sz="3200" dirty="0" smtClean="0">
                <a:solidFill>
                  <a:srgbClr val="002060"/>
                </a:solidFill>
              </a:rPr>
              <a:t> </a:t>
            </a:r>
            <a:r>
              <a:rPr lang="ru-RU" sz="3200" dirty="0" err="1" smtClean="0">
                <a:solidFill>
                  <a:srgbClr val="002060"/>
                </a:solidFill>
              </a:rPr>
              <a:t>жүрек</a:t>
            </a:r>
            <a:r>
              <a:rPr lang="ru-RU" sz="3200" dirty="0" smtClean="0">
                <a:solidFill>
                  <a:srgbClr val="002060"/>
                </a:solidFill>
              </a:rPr>
              <a:t> </a:t>
            </a:r>
            <a:r>
              <a:rPr lang="ru-RU" sz="3200" dirty="0" err="1" smtClean="0">
                <a:solidFill>
                  <a:srgbClr val="002060"/>
                </a:solidFill>
              </a:rPr>
              <a:t>жайып</a:t>
            </a:r>
            <a:r>
              <a:rPr lang="ru-RU" sz="3200" dirty="0" smtClean="0">
                <a:solidFill>
                  <a:srgbClr val="002060"/>
                </a:solidFill>
              </a:rPr>
              <a:t> </a:t>
            </a:r>
            <a:r>
              <a:rPr lang="ru-RU" sz="3200" dirty="0" err="1" smtClean="0">
                <a:solidFill>
                  <a:srgbClr val="002060"/>
                </a:solidFill>
              </a:rPr>
              <a:t>саусағын</a:t>
            </a:r>
            <a:r>
              <a:rPr lang="ru-RU" sz="3200" dirty="0" smtClean="0">
                <a:solidFill>
                  <a:srgbClr val="002060"/>
                </a:solidFill>
              </a:rPr>
              <a:t>)</a:t>
            </a:r>
          </a:p>
          <a:p>
            <a:r>
              <a:rPr lang="kk-KZ" sz="3200" dirty="0" smtClean="0">
                <a:solidFill>
                  <a:srgbClr val="002060"/>
                </a:solidFill>
              </a:rPr>
              <a:t>Гамлет (</a:t>
            </a:r>
            <a:r>
              <a:rPr lang="en-US" sz="3200" dirty="0">
                <a:solidFill>
                  <a:srgbClr val="002060"/>
                </a:solidFill>
              </a:rPr>
              <a:t>To be or not </a:t>
            </a:r>
            <a:r>
              <a:rPr lang="en-US" sz="3200" dirty="0" smtClean="0">
                <a:solidFill>
                  <a:srgbClr val="002060"/>
                </a:solidFill>
              </a:rPr>
              <a:t>to</a:t>
            </a:r>
            <a:r>
              <a:rPr lang="ru-RU" sz="3200" dirty="0" smtClean="0">
                <a:solidFill>
                  <a:srgbClr val="002060"/>
                </a:solidFill>
              </a:rPr>
              <a:t> </a:t>
            </a:r>
            <a:r>
              <a:rPr lang="en-US" sz="3200" dirty="0" smtClean="0">
                <a:solidFill>
                  <a:srgbClr val="002060"/>
                </a:solidFill>
              </a:rPr>
              <a:t>be</a:t>
            </a:r>
            <a:r>
              <a:rPr lang="kk-KZ" sz="3200" dirty="0" smtClean="0">
                <a:solidFill>
                  <a:srgbClr val="002060"/>
                </a:solidFill>
              </a:rPr>
              <a:t>)</a:t>
            </a:r>
            <a:endParaRPr lang="ru-RU" sz="3200" dirty="0">
              <a:solidFill>
                <a:srgbClr val="002060"/>
              </a:solidFill>
            </a:endParaRPr>
          </a:p>
        </p:txBody>
      </p:sp>
    </p:spTree>
    <p:extLst>
      <p:ext uri="{BB962C8B-B14F-4D97-AF65-F5344CB8AC3E}">
        <p14:creationId xmlns:p14="http://schemas.microsoft.com/office/powerpoint/2010/main" val="3021250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1025034" y="819697"/>
            <a:ext cx="9905999" cy="4866207"/>
          </a:xfrm>
        </p:spPr>
        <p:txBody>
          <a:bodyPr>
            <a:normAutofit/>
          </a:bodyPr>
          <a:lstStyle/>
          <a:p>
            <a:pPr marL="0" indent="0">
              <a:buNone/>
            </a:pPr>
            <a:r>
              <a:rPr lang="ru-RU" sz="3200" dirty="0" smtClean="0">
                <a:solidFill>
                  <a:srgbClr val="002060"/>
                </a:solidFill>
              </a:rPr>
              <a:t> </a:t>
            </a:r>
            <a:r>
              <a:rPr lang="ru-RU" sz="3200" dirty="0" err="1" smtClean="0">
                <a:solidFill>
                  <a:srgbClr val="002060"/>
                </a:solidFill>
              </a:rPr>
              <a:t>Лингвопоэтикалық</a:t>
            </a:r>
            <a:r>
              <a:rPr lang="ru-RU" sz="3200" dirty="0" smtClean="0">
                <a:solidFill>
                  <a:srgbClr val="002060"/>
                </a:solidFill>
              </a:rPr>
              <a:t> </a:t>
            </a:r>
            <a:r>
              <a:rPr lang="ru-RU" sz="3200" dirty="0" err="1" smtClean="0">
                <a:solidFill>
                  <a:srgbClr val="002060"/>
                </a:solidFill>
              </a:rPr>
              <a:t>талдау</a:t>
            </a:r>
            <a:r>
              <a:rPr lang="ru-RU" sz="3200" dirty="0" smtClean="0">
                <a:solidFill>
                  <a:srgbClr val="002060"/>
                </a:solidFill>
              </a:rPr>
              <a:t> – </a:t>
            </a:r>
            <a:r>
              <a:rPr lang="ru-RU" sz="3200" dirty="0" err="1" smtClean="0">
                <a:solidFill>
                  <a:srgbClr val="002060"/>
                </a:solidFill>
              </a:rPr>
              <a:t>образды</a:t>
            </a:r>
            <a:r>
              <a:rPr lang="ru-RU" sz="3200" dirty="0" smtClean="0">
                <a:solidFill>
                  <a:srgbClr val="002060"/>
                </a:solidFill>
              </a:rPr>
              <a:t> </a:t>
            </a:r>
            <a:r>
              <a:rPr lang="ru-RU" sz="3200" dirty="0" err="1" smtClean="0">
                <a:solidFill>
                  <a:srgbClr val="002060"/>
                </a:solidFill>
              </a:rPr>
              <a:t>ойлау</a:t>
            </a:r>
            <a:r>
              <a:rPr lang="ru-RU" sz="3200" dirty="0" smtClean="0">
                <a:solidFill>
                  <a:srgbClr val="002060"/>
                </a:solidFill>
              </a:rPr>
              <a:t> </a:t>
            </a:r>
            <a:r>
              <a:rPr lang="ru-RU" sz="3200" dirty="0" err="1" smtClean="0">
                <a:solidFill>
                  <a:srgbClr val="002060"/>
                </a:solidFill>
              </a:rPr>
              <a:t>құралы</a:t>
            </a:r>
            <a:r>
              <a:rPr lang="ru-RU" sz="3200" dirty="0" smtClean="0">
                <a:solidFill>
                  <a:srgbClr val="002060"/>
                </a:solidFill>
              </a:rPr>
              <a:t> </a:t>
            </a:r>
            <a:r>
              <a:rPr lang="ru-RU" sz="3200" dirty="0" err="1" smtClean="0">
                <a:solidFill>
                  <a:srgbClr val="002060"/>
                </a:solidFill>
              </a:rPr>
              <a:t>ретіндегі</a:t>
            </a:r>
            <a:r>
              <a:rPr lang="ru-RU" sz="3200" dirty="0" smtClean="0">
                <a:solidFill>
                  <a:srgbClr val="002060"/>
                </a:solidFill>
              </a:rPr>
              <a:t> </a:t>
            </a:r>
            <a:r>
              <a:rPr lang="ru-RU" sz="3200" dirty="0" err="1" smtClean="0">
                <a:solidFill>
                  <a:srgbClr val="002060"/>
                </a:solidFill>
              </a:rPr>
              <a:t>сөздің</a:t>
            </a:r>
            <a:r>
              <a:rPr lang="ru-RU" sz="3200" dirty="0" smtClean="0">
                <a:solidFill>
                  <a:srgbClr val="002060"/>
                </a:solidFill>
              </a:rPr>
              <a:t> </a:t>
            </a:r>
            <a:r>
              <a:rPr lang="ru-RU" sz="3200" dirty="0" err="1" smtClean="0">
                <a:solidFill>
                  <a:srgbClr val="002060"/>
                </a:solidFill>
              </a:rPr>
              <a:t>эстетикалық</a:t>
            </a:r>
            <a:r>
              <a:rPr lang="ru-RU" sz="3200" dirty="0" smtClean="0">
                <a:solidFill>
                  <a:srgbClr val="002060"/>
                </a:solidFill>
              </a:rPr>
              <a:t> </a:t>
            </a:r>
            <a:r>
              <a:rPr lang="ru-RU" sz="3200" dirty="0" err="1" smtClean="0">
                <a:solidFill>
                  <a:srgbClr val="002060"/>
                </a:solidFill>
              </a:rPr>
              <a:t>талғамын</a:t>
            </a:r>
            <a:r>
              <a:rPr lang="ru-RU" sz="3200" dirty="0" smtClean="0">
                <a:solidFill>
                  <a:srgbClr val="002060"/>
                </a:solidFill>
              </a:rPr>
              <a:t>, </a:t>
            </a:r>
            <a:r>
              <a:rPr lang="ru-RU" sz="3200" dirty="0" err="1" smtClean="0">
                <a:solidFill>
                  <a:srgbClr val="002060"/>
                </a:solidFill>
              </a:rPr>
              <a:t>әлеуетін</a:t>
            </a:r>
            <a:r>
              <a:rPr lang="ru-RU" sz="3200" dirty="0" smtClean="0">
                <a:solidFill>
                  <a:srgbClr val="002060"/>
                </a:solidFill>
              </a:rPr>
              <a:t> </a:t>
            </a:r>
            <a:r>
              <a:rPr lang="ru-RU" sz="3200" dirty="0" err="1" smtClean="0">
                <a:solidFill>
                  <a:srgbClr val="002060"/>
                </a:solidFill>
              </a:rPr>
              <a:t>зерттейді</a:t>
            </a:r>
            <a:r>
              <a:rPr lang="ru-RU" sz="3200" dirty="0" smtClean="0">
                <a:solidFill>
                  <a:srgbClr val="002060"/>
                </a:solidFill>
              </a:rPr>
              <a:t>. </a:t>
            </a:r>
          </a:p>
          <a:p>
            <a:pPr marL="0" indent="0">
              <a:buNone/>
            </a:pPr>
            <a:r>
              <a:rPr lang="ru-RU" sz="3200" dirty="0" smtClean="0">
                <a:solidFill>
                  <a:srgbClr val="002060"/>
                </a:solidFill>
              </a:rPr>
              <a:t>Лингвостилистика – </a:t>
            </a:r>
            <a:r>
              <a:rPr lang="ru-RU" sz="3200" dirty="0" err="1" smtClean="0">
                <a:solidFill>
                  <a:srgbClr val="002060"/>
                </a:solidFill>
              </a:rPr>
              <a:t>жеке</a:t>
            </a:r>
            <a:r>
              <a:rPr lang="ru-RU" sz="3200" dirty="0" smtClean="0">
                <a:solidFill>
                  <a:srgbClr val="002060"/>
                </a:solidFill>
              </a:rPr>
              <a:t> </a:t>
            </a:r>
            <a:r>
              <a:rPr lang="ru-RU" sz="3200" dirty="0" err="1" smtClean="0">
                <a:solidFill>
                  <a:srgbClr val="002060"/>
                </a:solidFill>
              </a:rPr>
              <a:t>сөздердің</a:t>
            </a:r>
            <a:r>
              <a:rPr lang="ru-RU" sz="3200" dirty="0" smtClean="0">
                <a:solidFill>
                  <a:srgbClr val="002060"/>
                </a:solidFill>
              </a:rPr>
              <a:t> </a:t>
            </a:r>
            <a:r>
              <a:rPr lang="ru-RU" sz="3200" dirty="0" err="1" smtClean="0">
                <a:solidFill>
                  <a:srgbClr val="002060"/>
                </a:solidFill>
              </a:rPr>
              <a:t>мағынасын</a:t>
            </a:r>
            <a:r>
              <a:rPr lang="ru-RU" sz="3200" dirty="0" smtClean="0">
                <a:solidFill>
                  <a:srgbClr val="002060"/>
                </a:solidFill>
              </a:rPr>
              <a:t> </a:t>
            </a:r>
            <a:r>
              <a:rPr lang="ru-RU" sz="3200" dirty="0" err="1" smtClean="0">
                <a:solidFill>
                  <a:srgbClr val="002060"/>
                </a:solidFill>
              </a:rPr>
              <a:t>талдайды</a:t>
            </a:r>
            <a:r>
              <a:rPr lang="ru-RU" sz="3200" dirty="0" smtClean="0">
                <a:solidFill>
                  <a:srgbClr val="002060"/>
                </a:solidFill>
              </a:rPr>
              <a:t>.  </a:t>
            </a:r>
            <a:endParaRPr lang="ru-RU" sz="3200" dirty="0">
              <a:solidFill>
                <a:srgbClr val="002060"/>
              </a:solidFill>
            </a:endParaRPr>
          </a:p>
        </p:txBody>
      </p:sp>
    </p:spTree>
    <p:extLst>
      <p:ext uri="{BB962C8B-B14F-4D97-AF65-F5344CB8AC3E}">
        <p14:creationId xmlns:p14="http://schemas.microsoft.com/office/powerpoint/2010/main" val="907431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1141412" y="618518"/>
            <a:ext cx="9905999" cy="5172683"/>
          </a:xfrm>
        </p:spPr>
        <p:txBody>
          <a:bodyPr>
            <a:normAutofit/>
          </a:bodyPr>
          <a:lstStyle/>
          <a:p>
            <a:r>
              <a:rPr lang="ru-RU" sz="2800" dirty="0">
                <a:solidFill>
                  <a:srgbClr val="002060"/>
                </a:solidFill>
              </a:rPr>
              <a:t>Адам </a:t>
            </a:r>
            <a:r>
              <a:rPr lang="ru-RU" sz="2800" dirty="0" err="1">
                <a:solidFill>
                  <a:srgbClr val="002060"/>
                </a:solidFill>
              </a:rPr>
              <a:t>баласының</a:t>
            </a:r>
            <a:r>
              <a:rPr lang="ru-RU" sz="2800" dirty="0">
                <a:solidFill>
                  <a:srgbClr val="002060"/>
                </a:solidFill>
              </a:rPr>
              <a:t> </a:t>
            </a:r>
            <a:r>
              <a:rPr lang="ru-RU" sz="2800" dirty="0" err="1">
                <a:solidFill>
                  <a:srgbClr val="002060"/>
                </a:solidFill>
              </a:rPr>
              <a:t>ғұмыры</a:t>
            </a:r>
            <a:r>
              <a:rPr lang="ru-RU" sz="2800" dirty="0">
                <a:solidFill>
                  <a:srgbClr val="002060"/>
                </a:solidFill>
              </a:rPr>
              <a:t> </a:t>
            </a:r>
            <a:r>
              <a:rPr lang="ru-RU" sz="2800" dirty="0" err="1">
                <a:solidFill>
                  <a:srgbClr val="002060"/>
                </a:solidFill>
              </a:rPr>
              <a:t>сөзбен</a:t>
            </a:r>
            <a:r>
              <a:rPr lang="ru-RU" sz="2800" dirty="0">
                <a:solidFill>
                  <a:srgbClr val="002060"/>
                </a:solidFill>
              </a:rPr>
              <a:t> </a:t>
            </a:r>
            <a:r>
              <a:rPr lang="ru-RU" sz="2800" dirty="0" err="1">
                <a:solidFill>
                  <a:srgbClr val="002060"/>
                </a:solidFill>
              </a:rPr>
              <a:t>өріледі</a:t>
            </a:r>
            <a:r>
              <a:rPr lang="ru-RU" sz="2800" dirty="0">
                <a:solidFill>
                  <a:srgbClr val="002060"/>
                </a:solidFill>
              </a:rPr>
              <a:t>, </a:t>
            </a:r>
            <a:r>
              <a:rPr lang="ru-RU" sz="2800" dirty="0" err="1">
                <a:solidFill>
                  <a:srgbClr val="002060"/>
                </a:solidFill>
              </a:rPr>
              <a:t>өмір</a:t>
            </a:r>
            <a:r>
              <a:rPr lang="ru-RU" sz="2800" dirty="0">
                <a:solidFill>
                  <a:srgbClr val="002060"/>
                </a:solidFill>
              </a:rPr>
              <a:t> </a:t>
            </a:r>
            <a:r>
              <a:rPr lang="ru-RU" sz="2800" dirty="0" err="1">
                <a:solidFill>
                  <a:srgbClr val="002060"/>
                </a:solidFill>
              </a:rPr>
              <a:t>бойы</a:t>
            </a:r>
            <a:r>
              <a:rPr lang="ru-RU" sz="2800" dirty="0">
                <a:solidFill>
                  <a:srgbClr val="002060"/>
                </a:solidFill>
              </a:rPr>
              <a:t> </a:t>
            </a:r>
            <a:r>
              <a:rPr lang="ru-RU" sz="2800" dirty="0" err="1">
                <a:solidFill>
                  <a:srgbClr val="002060"/>
                </a:solidFill>
              </a:rPr>
              <a:t>сөйлейді</a:t>
            </a:r>
            <a:r>
              <a:rPr lang="ru-RU" sz="2800" dirty="0">
                <a:solidFill>
                  <a:srgbClr val="002060"/>
                </a:solidFill>
              </a:rPr>
              <a:t>, </a:t>
            </a:r>
            <a:r>
              <a:rPr lang="ru-RU" sz="2800" dirty="0" err="1">
                <a:solidFill>
                  <a:srgbClr val="002060"/>
                </a:solidFill>
              </a:rPr>
              <a:t>ойын</a:t>
            </a:r>
            <a:r>
              <a:rPr lang="ru-RU" sz="2800" dirty="0">
                <a:solidFill>
                  <a:srgbClr val="002060"/>
                </a:solidFill>
              </a:rPr>
              <a:t> </a:t>
            </a:r>
            <a:r>
              <a:rPr lang="ru-RU" sz="2800" dirty="0" err="1">
                <a:solidFill>
                  <a:srgbClr val="002060"/>
                </a:solidFill>
              </a:rPr>
              <a:t>сөзбен</a:t>
            </a:r>
            <a:r>
              <a:rPr lang="ru-RU" sz="2800" dirty="0">
                <a:solidFill>
                  <a:srgbClr val="002060"/>
                </a:solidFill>
              </a:rPr>
              <a:t> </a:t>
            </a:r>
            <a:r>
              <a:rPr lang="ru-RU" sz="2800" dirty="0" err="1">
                <a:solidFill>
                  <a:srgbClr val="002060"/>
                </a:solidFill>
              </a:rPr>
              <a:t>жеткізеді</a:t>
            </a:r>
            <a:r>
              <a:rPr lang="ru-RU" sz="2800" dirty="0">
                <a:solidFill>
                  <a:srgbClr val="002060"/>
                </a:solidFill>
              </a:rPr>
              <a:t>. </a:t>
            </a:r>
            <a:r>
              <a:rPr lang="ru-RU" sz="2800" dirty="0" err="1" smtClean="0">
                <a:solidFill>
                  <a:srgbClr val="002060"/>
                </a:solidFill>
              </a:rPr>
              <a:t>Кейде</a:t>
            </a:r>
            <a:r>
              <a:rPr lang="ru-RU" sz="2800" dirty="0" smtClean="0">
                <a:solidFill>
                  <a:srgbClr val="002060"/>
                </a:solidFill>
              </a:rPr>
              <a:t> </a:t>
            </a:r>
            <a:r>
              <a:rPr lang="ru-RU" sz="2800" dirty="0" err="1">
                <a:solidFill>
                  <a:srgbClr val="002060"/>
                </a:solidFill>
              </a:rPr>
              <a:t>дыбысын</a:t>
            </a:r>
            <a:r>
              <a:rPr lang="ru-RU" sz="2800" dirty="0">
                <a:solidFill>
                  <a:srgbClr val="002060"/>
                </a:solidFill>
              </a:rPr>
              <a:t> </a:t>
            </a:r>
            <a:r>
              <a:rPr lang="ru-RU" sz="2800" dirty="0" err="1">
                <a:solidFill>
                  <a:srgbClr val="002060"/>
                </a:solidFill>
              </a:rPr>
              <a:t>шығармай-ақ</a:t>
            </a:r>
            <a:r>
              <a:rPr lang="ru-RU" sz="2800" dirty="0">
                <a:solidFill>
                  <a:srgbClr val="002060"/>
                </a:solidFill>
              </a:rPr>
              <a:t>, </a:t>
            </a:r>
            <a:r>
              <a:rPr lang="ru-RU" sz="2800" dirty="0" err="1">
                <a:solidFill>
                  <a:srgbClr val="002060"/>
                </a:solidFill>
              </a:rPr>
              <a:t>үнсіз</a:t>
            </a:r>
            <a:r>
              <a:rPr lang="ru-RU" sz="2800" dirty="0">
                <a:solidFill>
                  <a:srgbClr val="002060"/>
                </a:solidFill>
              </a:rPr>
              <a:t> </a:t>
            </a:r>
            <a:r>
              <a:rPr lang="ru-RU" sz="2800" dirty="0" err="1">
                <a:solidFill>
                  <a:srgbClr val="002060"/>
                </a:solidFill>
              </a:rPr>
              <a:t>армандайды</a:t>
            </a:r>
            <a:r>
              <a:rPr lang="ru-RU" sz="2800" dirty="0">
                <a:solidFill>
                  <a:srgbClr val="002060"/>
                </a:solidFill>
              </a:rPr>
              <a:t>, </a:t>
            </a:r>
            <a:r>
              <a:rPr lang="ru-RU" sz="2800" dirty="0" err="1">
                <a:solidFill>
                  <a:srgbClr val="002060"/>
                </a:solidFill>
              </a:rPr>
              <a:t>қиялдайды</a:t>
            </a:r>
            <a:r>
              <a:rPr lang="ru-RU" sz="2800" dirty="0">
                <a:solidFill>
                  <a:srgbClr val="002060"/>
                </a:solidFill>
              </a:rPr>
              <a:t>, </a:t>
            </a:r>
            <a:r>
              <a:rPr lang="ru-RU" sz="2800" dirty="0" err="1">
                <a:solidFill>
                  <a:srgbClr val="002060"/>
                </a:solidFill>
              </a:rPr>
              <a:t>ойланады</a:t>
            </a:r>
            <a:r>
              <a:rPr lang="ru-RU" sz="2800" dirty="0">
                <a:solidFill>
                  <a:srgbClr val="002060"/>
                </a:solidFill>
              </a:rPr>
              <a:t>, </a:t>
            </a:r>
            <a:r>
              <a:rPr lang="ru-RU" sz="2800" dirty="0" err="1">
                <a:solidFill>
                  <a:srgbClr val="002060"/>
                </a:solidFill>
              </a:rPr>
              <a:t>толғанады</a:t>
            </a:r>
            <a:r>
              <a:rPr lang="ru-RU" sz="2800" dirty="0">
                <a:solidFill>
                  <a:srgbClr val="002060"/>
                </a:solidFill>
              </a:rPr>
              <a:t>. </a:t>
            </a:r>
            <a:r>
              <a:rPr lang="ru-RU" sz="2800" dirty="0" err="1">
                <a:solidFill>
                  <a:srgbClr val="002060"/>
                </a:solidFill>
              </a:rPr>
              <a:t>Өзімен</a:t>
            </a:r>
            <a:r>
              <a:rPr lang="ru-RU" sz="2800" dirty="0">
                <a:solidFill>
                  <a:srgbClr val="002060"/>
                </a:solidFill>
              </a:rPr>
              <a:t> </a:t>
            </a:r>
            <a:r>
              <a:rPr lang="ru-RU" sz="2800" dirty="0" err="1">
                <a:solidFill>
                  <a:srgbClr val="002060"/>
                </a:solidFill>
              </a:rPr>
              <a:t>өзі</a:t>
            </a:r>
            <a:r>
              <a:rPr lang="ru-RU" sz="2800" dirty="0">
                <a:solidFill>
                  <a:srgbClr val="002060"/>
                </a:solidFill>
              </a:rPr>
              <a:t> </a:t>
            </a:r>
            <a:r>
              <a:rPr lang="ru-RU" sz="2800" dirty="0" err="1">
                <a:solidFill>
                  <a:srgbClr val="002060"/>
                </a:solidFill>
              </a:rPr>
              <a:t>сырласады</a:t>
            </a:r>
            <a:r>
              <a:rPr lang="ru-RU" sz="2800" dirty="0">
                <a:solidFill>
                  <a:srgbClr val="002060"/>
                </a:solidFill>
              </a:rPr>
              <a:t>, </a:t>
            </a:r>
            <a:r>
              <a:rPr lang="ru-RU" sz="2800" dirty="0" err="1">
                <a:solidFill>
                  <a:srgbClr val="002060"/>
                </a:solidFill>
              </a:rPr>
              <a:t>жүрек</a:t>
            </a:r>
            <a:r>
              <a:rPr lang="ru-RU" sz="2800" dirty="0">
                <a:solidFill>
                  <a:srgbClr val="002060"/>
                </a:solidFill>
              </a:rPr>
              <a:t> </a:t>
            </a:r>
            <a:r>
              <a:rPr lang="ru-RU" sz="2800" dirty="0" err="1">
                <a:solidFill>
                  <a:srgbClr val="002060"/>
                </a:solidFill>
              </a:rPr>
              <a:t>үнін</a:t>
            </a:r>
            <a:r>
              <a:rPr lang="ru-RU" sz="2800" dirty="0">
                <a:solidFill>
                  <a:srgbClr val="002060"/>
                </a:solidFill>
              </a:rPr>
              <a:t> </a:t>
            </a:r>
            <a:r>
              <a:rPr lang="ru-RU" sz="2800" dirty="0" err="1">
                <a:solidFill>
                  <a:srgbClr val="002060"/>
                </a:solidFill>
              </a:rPr>
              <a:t>тыңдайды</a:t>
            </a:r>
            <a:r>
              <a:rPr lang="ru-RU" sz="2800" dirty="0">
                <a:solidFill>
                  <a:srgbClr val="002060"/>
                </a:solidFill>
              </a:rPr>
              <a:t>, </a:t>
            </a:r>
            <a:r>
              <a:rPr lang="ru-RU" sz="2800" dirty="0" err="1">
                <a:solidFill>
                  <a:srgbClr val="002060"/>
                </a:solidFill>
              </a:rPr>
              <a:t>толқиды</a:t>
            </a:r>
            <a:r>
              <a:rPr lang="ru-RU" sz="2800" dirty="0">
                <a:solidFill>
                  <a:srgbClr val="002060"/>
                </a:solidFill>
              </a:rPr>
              <a:t>... </a:t>
            </a:r>
            <a:r>
              <a:rPr lang="ru-RU" sz="2800" dirty="0" err="1">
                <a:solidFill>
                  <a:srgbClr val="002060"/>
                </a:solidFill>
              </a:rPr>
              <a:t>Тыңдайды</a:t>
            </a:r>
            <a:r>
              <a:rPr lang="ru-RU" sz="2800" dirty="0">
                <a:solidFill>
                  <a:srgbClr val="002060"/>
                </a:solidFill>
              </a:rPr>
              <a:t>, </a:t>
            </a:r>
            <a:r>
              <a:rPr lang="ru-RU" sz="2800" dirty="0" err="1">
                <a:solidFill>
                  <a:srgbClr val="002060"/>
                </a:solidFill>
              </a:rPr>
              <a:t>оқиды</a:t>
            </a:r>
            <a:r>
              <a:rPr lang="ru-RU" sz="2800" dirty="0">
                <a:solidFill>
                  <a:srgbClr val="002060"/>
                </a:solidFill>
              </a:rPr>
              <a:t>, </a:t>
            </a:r>
            <a:r>
              <a:rPr lang="ru-RU" sz="2800" dirty="0" err="1">
                <a:solidFill>
                  <a:srgbClr val="002060"/>
                </a:solidFill>
              </a:rPr>
              <a:t>қызмет</a:t>
            </a:r>
            <a:r>
              <a:rPr lang="ru-RU" sz="2800" dirty="0">
                <a:solidFill>
                  <a:srgbClr val="002060"/>
                </a:solidFill>
              </a:rPr>
              <a:t> </a:t>
            </a:r>
            <a:r>
              <a:rPr lang="ru-RU" sz="2800" dirty="0" err="1">
                <a:solidFill>
                  <a:srgbClr val="002060"/>
                </a:solidFill>
              </a:rPr>
              <a:t>істейді</a:t>
            </a:r>
            <a:r>
              <a:rPr lang="ru-RU" sz="2800" dirty="0">
                <a:solidFill>
                  <a:srgbClr val="002060"/>
                </a:solidFill>
              </a:rPr>
              <a:t>, жазады, </a:t>
            </a:r>
            <a:r>
              <a:rPr lang="ru-RU" sz="2800" dirty="0" err="1">
                <a:solidFill>
                  <a:srgbClr val="002060"/>
                </a:solidFill>
              </a:rPr>
              <a:t>тыңдатады</a:t>
            </a:r>
            <a:r>
              <a:rPr lang="ru-RU" sz="2800" dirty="0">
                <a:solidFill>
                  <a:srgbClr val="002060"/>
                </a:solidFill>
              </a:rPr>
              <a:t>, </a:t>
            </a:r>
            <a:r>
              <a:rPr lang="ru-RU" sz="2800" dirty="0" err="1">
                <a:solidFill>
                  <a:srgbClr val="002060"/>
                </a:solidFill>
              </a:rPr>
              <a:t>оқытады</a:t>
            </a:r>
            <a:r>
              <a:rPr lang="ru-RU" sz="2800" dirty="0">
                <a:solidFill>
                  <a:srgbClr val="002060"/>
                </a:solidFill>
              </a:rPr>
              <a:t>, </a:t>
            </a:r>
            <a:r>
              <a:rPr lang="ru-RU" sz="2800" dirty="0" err="1">
                <a:solidFill>
                  <a:srgbClr val="002060"/>
                </a:solidFill>
              </a:rPr>
              <a:t>жазғызады</a:t>
            </a:r>
            <a:r>
              <a:rPr lang="ru-RU" sz="2800" dirty="0">
                <a:solidFill>
                  <a:srgbClr val="002060"/>
                </a:solidFill>
              </a:rPr>
              <a:t>. </a:t>
            </a:r>
            <a:r>
              <a:rPr lang="ru-RU" sz="2800" dirty="0" err="1">
                <a:solidFill>
                  <a:srgbClr val="002060"/>
                </a:solidFill>
              </a:rPr>
              <a:t>Қалай</a:t>
            </a:r>
            <a:r>
              <a:rPr lang="ru-RU" sz="2800" dirty="0">
                <a:solidFill>
                  <a:srgbClr val="002060"/>
                </a:solidFill>
              </a:rPr>
              <a:t> </a:t>
            </a:r>
            <a:r>
              <a:rPr lang="ru-RU" sz="2800" dirty="0" err="1">
                <a:solidFill>
                  <a:srgbClr val="002060"/>
                </a:solidFill>
              </a:rPr>
              <a:t>болғанда</a:t>
            </a:r>
            <a:r>
              <a:rPr lang="ru-RU" sz="2800" dirty="0">
                <a:solidFill>
                  <a:srgbClr val="002060"/>
                </a:solidFill>
              </a:rPr>
              <a:t> да, </a:t>
            </a:r>
            <a:r>
              <a:rPr lang="ru-RU" sz="2800" dirty="0" err="1">
                <a:solidFill>
                  <a:srgbClr val="002060"/>
                </a:solidFill>
              </a:rPr>
              <a:t>әртүрлі</a:t>
            </a:r>
            <a:r>
              <a:rPr lang="ru-RU" sz="2800" dirty="0">
                <a:solidFill>
                  <a:srgbClr val="002060"/>
                </a:solidFill>
              </a:rPr>
              <a:t> </a:t>
            </a:r>
            <a:r>
              <a:rPr lang="ru-RU" sz="2800" dirty="0" err="1">
                <a:solidFill>
                  <a:srgbClr val="002060"/>
                </a:solidFill>
              </a:rPr>
              <a:t>жолдармен</a:t>
            </a:r>
            <a:r>
              <a:rPr lang="ru-RU" sz="2800" dirty="0">
                <a:solidFill>
                  <a:srgbClr val="002060"/>
                </a:solidFill>
              </a:rPr>
              <a:t> </a:t>
            </a:r>
            <a:r>
              <a:rPr lang="ru-RU" sz="2800" dirty="0" err="1" smtClean="0">
                <a:solidFill>
                  <a:srgbClr val="002060"/>
                </a:solidFill>
              </a:rPr>
              <a:t>сөйлеседі</a:t>
            </a:r>
            <a:r>
              <a:rPr lang="ru-RU" sz="2800" dirty="0" smtClean="0">
                <a:solidFill>
                  <a:srgbClr val="002060"/>
                </a:solidFill>
              </a:rPr>
              <a:t>. </a:t>
            </a:r>
            <a:endParaRPr lang="ru-RU" sz="2800" dirty="0">
              <a:solidFill>
                <a:srgbClr val="002060"/>
              </a:solidFill>
            </a:endParaRPr>
          </a:p>
        </p:txBody>
      </p:sp>
    </p:spTree>
    <p:extLst>
      <p:ext uri="{BB962C8B-B14F-4D97-AF65-F5344CB8AC3E}">
        <p14:creationId xmlns:p14="http://schemas.microsoft.com/office/powerpoint/2010/main" val="30097933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Контур">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Контур</Template>
  <TotalTime>99</TotalTime>
  <Words>381</Words>
  <Application>Microsoft Office PowerPoint</Application>
  <PresentationFormat>Широкоэкранный</PresentationFormat>
  <Paragraphs>26</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Times New Roman</vt:lpstr>
      <vt:lpstr>Trebuchet MS</vt:lpstr>
      <vt:lpstr>Tw Cen MT</vt:lpstr>
      <vt:lpstr>Контур</vt:lpstr>
      <vt:lpstr>  2 - ДӘРІС </vt:lpstr>
      <vt:lpstr>Н</vt:lpstr>
      <vt:lpstr>Көркем мәтіндегі сөзді қабылдаудың 3 деңгейі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Белгілі қазақ ғалымы Б. Майтанов қазақ әдебиетіндегі кеңістік пен уақыт мәселесіне қатысты терең ғылымы тұжырымдар айтып, «хронотоп» терімсөзін «мекеншақ» терімсөзімен атады. Ғалым кеңістік пен уақыт категорияларын «Сиям егіздеріндей ажырамайтын субстанциялар» ретінде таниды.</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 ДӘРІС</dc:title>
  <dc:creator>Anar Salkinbay</dc:creator>
  <cp:lastModifiedBy>Anar Salkinbay</cp:lastModifiedBy>
  <cp:revision>10</cp:revision>
  <dcterms:created xsi:type="dcterms:W3CDTF">2020-09-20T15:30:31Z</dcterms:created>
  <dcterms:modified xsi:type="dcterms:W3CDTF">2020-09-20T17:09:49Z</dcterms:modified>
</cp:coreProperties>
</file>